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06.06.2022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2400" cy="2448272"/>
          </a:xfrm>
        </p:spPr>
        <p:txBody>
          <a:bodyPr>
            <a:noAutofit/>
          </a:bodyPr>
          <a:lstStyle/>
          <a:p>
            <a:r>
              <a:rPr lang="ru-RU" sz="4400" dirty="0" smtClean="0"/>
              <a:t>Формирование математической грамотности у обучающихся начальных классов</a:t>
            </a:r>
            <a:r>
              <a:rPr lang="ru-RU" sz="4400" dirty="0" smtClean="0"/>
              <a:t> 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4509120"/>
            <a:ext cx="7776864" cy="1512168"/>
          </a:xfrm>
        </p:spPr>
        <p:txBody>
          <a:bodyPr/>
          <a:lstStyle/>
          <a:p>
            <a:r>
              <a:rPr lang="ru-RU" dirty="0" smtClean="0"/>
              <a:t>МКОУ Алтайская СОШ</a:t>
            </a:r>
          </a:p>
          <a:p>
            <a:r>
              <a:rPr lang="ru-RU" dirty="0" smtClean="0"/>
              <a:t>Учитель начальных классов</a:t>
            </a:r>
          </a:p>
          <a:p>
            <a:r>
              <a:rPr lang="ru-RU" dirty="0" err="1" smtClean="0"/>
              <a:t>Слинкина</a:t>
            </a:r>
            <a:r>
              <a:rPr lang="ru-RU" dirty="0" smtClean="0"/>
              <a:t> Альбина Сергеевна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57944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Опрокинутые </a:t>
            </a:r>
            <a:r>
              <a:rPr lang="ru-RU" dirty="0" smtClean="0"/>
              <a:t>слова.</a:t>
            </a:r>
            <a:endParaRPr lang="ru-RU" dirty="0"/>
          </a:p>
        </p:txBody>
      </p:sp>
      <p:pic>
        <p:nvPicPr>
          <p:cNvPr id="7171" name="Picture 3" descr="C:\Users\Света\Desktop\Collage_20220605_22471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7" y="1935163"/>
            <a:ext cx="4896543" cy="4389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7070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644792"/>
          </a:xfrm>
        </p:spPr>
        <p:txBody>
          <a:bodyPr>
            <a:normAutofit/>
          </a:bodyPr>
          <a:lstStyle/>
          <a:p>
            <a:r>
              <a:rPr lang="ru-RU" dirty="0" smtClean="0"/>
              <a:t>Использование цифровых платформ.</a:t>
            </a:r>
            <a:endParaRPr lang="ru-RU" dirty="0"/>
          </a:p>
        </p:txBody>
      </p:sp>
      <p:pic>
        <p:nvPicPr>
          <p:cNvPr id="8194" name="Picture 2" descr="C:\Users\Света\Desktop\Collage_20220605_22514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276872"/>
            <a:ext cx="6227142" cy="404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0680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580896"/>
          </a:xfrm>
        </p:spPr>
        <p:txBody>
          <a:bodyPr>
            <a:normAutofit fontScale="90000"/>
          </a:bodyPr>
          <a:lstStyle/>
          <a:p>
            <a:r>
              <a:rPr lang="ru-RU" sz="2400" b="1" dirty="0"/>
              <a:t>Задания на составление верных связных высказываний: прочитайте предложения, вставив пропущенные слова: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 smtClean="0"/>
              <a:t>От </a:t>
            </a:r>
            <a:r>
              <a:rPr lang="ru-RU" sz="2400" b="1" dirty="0"/>
              <a:t>… слагаемых … не меняется;  чтобы к числу прибавить сумму, нужно к числу прибавить .. слагаемое, а потом к полученному итогу .. второе слагаемое;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/>
              <a:t>П</a:t>
            </a:r>
            <a:r>
              <a:rPr lang="ru-RU" sz="2400" b="1" dirty="0" smtClean="0"/>
              <a:t>рименяя </a:t>
            </a:r>
            <a:r>
              <a:rPr lang="ru-RU" sz="2400" b="1" dirty="0"/>
              <a:t>данные слова и выражения, составьте известное вам правило: слагаемое, сумма, найти, вычесть, неизвестное, слагаемое, другое, чтобы, нужно, из.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9218" name="Picture 2" descr="C:\Users\Света\Desktop\Collage_20220605_2257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924175"/>
            <a:ext cx="5544615" cy="3601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1875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ru-RU" sz="2200" dirty="0"/>
              <a:t>Используя информацию из текста, заполни таблицу.</a:t>
            </a:r>
            <a:br>
              <a:rPr lang="ru-RU" sz="2200" dirty="0"/>
            </a:br>
            <a:r>
              <a:rPr lang="ru-RU" sz="2200" dirty="0"/>
              <a:t>Познакомимся поближе с двумя из 12 морей России. Они очень разные, хотя оба прекрасны. Разница начинается уже с названий: Белое и Чёрное.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3077696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Белое море – самое маленькое из морей Северного Ледовитого океана. Глубина его не превышает 350 м. Как и другие северные моря, Белое море холодное. Температура воды летом от + 6 до +15 градусов. Зимой белое море покрывается льдом. Ледяной покров держится долго, полностью исчезает лишь к концу мая. Наверное, поэтому море назвали Белым.</a:t>
            </a:r>
          </a:p>
          <a:p>
            <a:r>
              <a:rPr lang="ru-RU" dirty="0"/>
              <a:t>В Белое море впадает немало рек. Самая крупная из них – красавица Северная Двина. На ней вблизи моря стоит город-порт Архангельск.</a:t>
            </a:r>
          </a:p>
          <a:p>
            <a:r>
              <a:rPr lang="ru-RU" dirty="0"/>
              <a:t>А теперь перенесёмся на юг, на Чёрное море. Оно значительно крупнее Белого. И глубже. Его глубина достигает 2210 м. Чёрное море – южное и поэтому тёплое. Летом температура воды поднимается выше + 25 градусов. Зимой она обычно не опускается ниже + 8 градусов. Поэтому Чёрное море не замерзает. Лишь кое-где в северных заливах может появиться лёд. Круглый год по Чёрному морю плавают суда разных стран. Здесь находится город – порт Новороссийск.</a:t>
            </a:r>
          </a:p>
          <a:p>
            <a:r>
              <a:rPr lang="ru-RU" dirty="0"/>
              <a:t>Особенности Белого и Чёрного морей.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28113"/>
              </p:ext>
            </p:extLst>
          </p:nvPr>
        </p:nvGraphicFramePr>
        <p:xfrm>
          <a:off x="1243012" y="5085183"/>
          <a:ext cx="6657975" cy="12961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19325"/>
                <a:gridCol w="2219325"/>
                <a:gridCol w="2219325"/>
              </a:tblGrid>
              <a:tr h="2560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Особенности морей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Белое море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Чёрное море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/>
                </a:tc>
              </a:tr>
              <a:tr h="2560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Глубина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73660" marR="736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73660" marR="73660" marT="0" marB="0"/>
                </a:tc>
              </a:tr>
              <a:tr h="5280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Температура воды летом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</a:endParaRPr>
                    </a:p>
                  </a:txBody>
                  <a:tcPr marL="73660" marR="736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73660" marR="73660" marT="0" marB="0"/>
                </a:tc>
              </a:tr>
              <a:tr h="2560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Состояние моря зимой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73660" marR="7366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</a:endParaRPr>
                    </a:p>
                  </a:txBody>
                  <a:tcPr marL="73660" marR="7366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3646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980728"/>
            <a:ext cx="7427168" cy="3372984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Благодарю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00B050"/>
                </a:solidFill>
              </a:rPr>
              <a:t>за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00B0F0"/>
                </a:solidFill>
              </a:rPr>
              <a:t>внимание!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4" name="Улыбающееся лицо 3"/>
          <p:cNvSpPr/>
          <p:nvPr/>
        </p:nvSpPr>
        <p:spPr>
          <a:xfrm>
            <a:off x="3923928" y="4416152"/>
            <a:ext cx="1008112" cy="1008112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636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43566"/>
            <a:ext cx="7704856" cy="6109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067046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452004"/>
            <a:ext cx="8208912" cy="6115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228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2376264"/>
          </a:xfrm>
        </p:spPr>
        <p:txBody>
          <a:bodyPr>
            <a:noAutofit/>
          </a:bodyPr>
          <a:lstStyle/>
          <a:p>
            <a:r>
              <a:rPr lang="ru-RU" sz="1600" b="1" dirty="0"/>
              <a:t>- </a:t>
            </a:r>
            <a:r>
              <a:rPr lang="ru-RU" sz="1800" b="1" dirty="0"/>
              <a:t>Соедини стрелками начало и конец предложения</a:t>
            </a:r>
            <a:r>
              <a:rPr lang="ru-RU" sz="1800" dirty="0"/>
              <a:t>.</a:t>
            </a:r>
            <a:br>
              <a:rPr lang="ru-RU" sz="1800" dirty="0"/>
            </a:br>
            <a:r>
              <a:rPr lang="ru-RU" sz="1800" dirty="0"/>
              <a:t>Цена показывает  -  сколько стоит один предмет.</a:t>
            </a:r>
            <a:br>
              <a:rPr lang="ru-RU" sz="1800" dirty="0"/>
            </a:br>
            <a:r>
              <a:rPr lang="ru-RU" sz="1800" dirty="0"/>
              <a:t>Количество показывает- сколько предметов мы купили.</a:t>
            </a:r>
            <a:br>
              <a:rPr lang="ru-RU" sz="1800" dirty="0"/>
            </a:br>
            <a:r>
              <a:rPr lang="ru-RU" sz="1800" dirty="0"/>
              <a:t>Стоимость – это то, что мы заплатили за всю покупку</a:t>
            </a:r>
            <a:r>
              <a:rPr lang="ru-RU" sz="1800" dirty="0" smtClean="0"/>
              <a:t>.</a:t>
            </a:r>
            <a:r>
              <a:rPr lang="ru-RU" sz="1800" b="1" dirty="0"/>
              <a:t> 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- </a:t>
            </a:r>
            <a:r>
              <a:rPr lang="ru-RU" sz="1800" b="1" dirty="0"/>
              <a:t>Продолжи фразу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Чтобы найти стоимость,…. цену умножаем на количество.</a:t>
            </a:r>
            <a:br>
              <a:rPr lang="ru-RU" sz="1800" dirty="0"/>
            </a:br>
            <a:r>
              <a:rPr lang="ru-RU" sz="1800" dirty="0"/>
              <a:t>Чтобы найти цену,….. стоимость делим на количество.</a:t>
            </a:r>
            <a:br>
              <a:rPr lang="ru-RU" sz="1800" dirty="0"/>
            </a:br>
            <a:r>
              <a:rPr lang="ru-RU" sz="1800" dirty="0"/>
              <a:t>Чтобы найти количество,….. стоимость делим на цену.</a:t>
            </a:r>
            <a:br>
              <a:rPr lang="ru-RU" sz="1800" dirty="0"/>
            </a:b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3079" name="Picture 7" descr="C:\Users\Света\Desktop\InShot_20220605_22202125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708920"/>
            <a:ext cx="6264695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2244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813144"/>
          </a:xfrm>
        </p:spPr>
        <p:txBody>
          <a:bodyPr>
            <a:normAutofit/>
          </a:bodyPr>
          <a:lstStyle/>
          <a:p>
            <a:r>
              <a:rPr lang="ru-RU" sz="3200" b="1" dirty="0"/>
              <a:t>1. Сколько сдачи ты получишь с каждой покупки, если у тебя купюра 50 </a:t>
            </a:r>
            <a:r>
              <a:rPr lang="ru-RU" sz="3200" b="1" dirty="0" err="1"/>
              <a:t>руб.,а</a:t>
            </a:r>
            <a:r>
              <a:rPr lang="ru-RU" sz="3200" b="1" dirty="0"/>
              <a:t> ты купишь: один йогурт (32 руб. )? одно мороженое (26 руб. )?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b="1" dirty="0"/>
              <a:t>2. Дима заметил, что упаковка сока стоила 36 руб. Через некоторое время его цену снизили на 8 руб. По какой цене стали продавать сок?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65637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В</a:t>
            </a:r>
            <a:r>
              <a:rPr lang="ru-RU" b="1" dirty="0" smtClean="0"/>
              <a:t>неурочная </a:t>
            </a:r>
            <a:r>
              <a:rPr lang="ru-RU" b="1" dirty="0"/>
              <a:t>деятельность</a:t>
            </a:r>
            <a:r>
              <a:rPr lang="ru-RU" b="1" dirty="0" smtClean="0"/>
              <a:t>. Занимательная математика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124" name="Picture 4" descr="C:\Users\Света\Desktop\Collage_20220605_22333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28801"/>
            <a:ext cx="7272808" cy="46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1009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/>
              <a:t>Задания для развития математической речи при работе с числовыми упражнениями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Задания для развития математической речи при работе с числовыми упражнениями:</a:t>
            </a:r>
          </a:p>
          <a:p>
            <a:r>
              <a:rPr lang="ru-RU" dirty="0"/>
              <a:t> Прочитайте словесные формулировки числовых выражений. Запишите их с помощью цифр и знаков действий и найдите их значения.</a:t>
            </a:r>
          </a:p>
          <a:p>
            <a:r>
              <a:rPr lang="ru-RU" i="1" dirty="0"/>
              <a:t>К четырём прибавить два, а затем из суммы вычесть два.</a:t>
            </a:r>
            <a:endParaRPr lang="ru-RU" dirty="0"/>
          </a:p>
          <a:p>
            <a:r>
              <a:rPr lang="ru-RU" i="1" dirty="0"/>
              <a:t>К девяти прибавить один, а затем из суммы вычесть один.</a:t>
            </a:r>
            <a:endParaRPr lang="ru-RU" dirty="0"/>
          </a:p>
          <a:p>
            <a:r>
              <a:rPr lang="ru-RU" i="1" dirty="0"/>
              <a:t>Из семи вычесть четыре, а затем к разности прибавить четыре.</a:t>
            </a:r>
            <a:endParaRPr lang="ru-RU" dirty="0"/>
          </a:p>
          <a:p>
            <a:r>
              <a:rPr lang="ru-RU" i="1" dirty="0"/>
              <a:t>Из шести вычесть три, а затем к разности прибавить шесть.</a:t>
            </a:r>
            <a:endParaRPr lang="ru-RU" dirty="0"/>
          </a:p>
          <a:p>
            <a:r>
              <a:rPr lang="ru-RU" dirty="0"/>
              <a:t> </a:t>
            </a:r>
          </a:p>
          <a:p>
            <a:r>
              <a:rPr lang="ru-RU" dirty="0"/>
              <a:t>3)Игра «Сюрпризный конверт»</a:t>
            </a:r>
          </a:p>
          <a:p>
            <a:r>
              <a:rPr lang="ru-RU" dirty="0"/>
              <a:t>11-9</a:t>
            </a:r>
          </a:p>
          <a:p>
            <a:r>
              <a:rPr lang="ru-RU" dirty="0"/>
              <a:t>12-8</a:t>
            </a:r>
          </a:p>
          <a:p>
            <a:r>
              <a:rPr lang="ru-RU" dirty="0"/>
              <a:t>16-7</a:t>
            </a:r>
          </a:p>
          <a:p>
            <a:r>
              <a:rPr lang="ru-RU" dirty="0"/>
              <a:t>8+7</a:t>
            </a:r>
          </a:p>
          <a:p>
            <a:r>
              <a:rPr lang="ru-RU" dirty="0"/>
              <a:t>5+6</a:t>
            </a:r>
          </a:p>
          <a:p>
            <a:r>
              <a:rPr lang="ru-RU" dirty="0"/>
              <a:t>9+4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7669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19256" cy="2304256"/>
          </a:xfrm>
        </p:spPr>
        <p:txBody>
          <a:bodyPr>
            <a:normAutofit fontScale="90000"/>
          </a:bodyPr>
          <a:lstStyle/>
          <a:p>
            <a:r>
              <a:rPr lang="ru-RU" sz="2200" dirty="0"/>
              <a:t> </a:t>
            </a:r>
            <a:br>
              <a:rPr lang="ru-RU" sz="2200" dirty="0"/>
            </a:br>
            <a:r>
              <a:rPr lang="ru-RU" sz="2200" dirty="0"/>
              <a:t>Учащимся даётся задание записать данные числовые выражения в тетрадь и найти их значения. Затем из «сюрпризного конверта» дети достают карточку со словесными формулировками данных числовых выражений. Им необходимо отметить знаком «+» те формулировки, которые соответствуют данным числовым выражениям:</a:t>
            </a:r>
            <a:r>
              <a:rPr lang="ru-RU" sz="5400" dirty="0"/>
              <a:t/>
            </a:r>
            <a:br>
              <a:rPr lang="ru-RU" sz="54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1.	Из одиннадцати вычесть девять.</a:t>
            </a:r>
          </a:p>
          <a:p>
            <a:pPr marL="0" indent="0">
              <a:buNone/>
            </a:pPr>
            <a:r>
              <a:rPr lang="ru-RU" dirty="0"/>
              <a:t>2.	Сумма чисел восьми и семи.</a:t>
            </a:r>
          </a:p>
          <a:p>
            <a:pPr marL="0" indent="0">
              <a:buNone/>
            </a:pPr>
            <a:r>
              <a:rPr lang="ru-RU" dirty="0"/>
              <a:t>3.	Первое слагаемое двенадцать второе слагаемое восемь.</a:t>
            </a:r>
          </a:p>
          <a:p>
            <a:pPr marL="0" indent="0">
              <a:buNone/>
            </a:pPr>
            <a:r>
              <a:rPr lang="ru-RU" dirty="0"/>
              <a:t>4.	Число пять увеличить на шесть.</a:t>
            </a:r>
          </a:p>
          <a:p>
            <a:pPr marL="0" indent="0">
              <a:buNone/>
            </a:pPr>
            <a:r>
              <a:rPr lang="ru-RU" dirty="0"/>
              <a:t>5.	Число шестнадцать уменьшить на семь.</a:t>
            </a:r>
          </a:p>
          <a:p>
            <a:pPr marL="0" indent="0">
              <a:buNone/>
            </a:pPr>
            <a:r>
              <a:rPr lang="ru-RU" dirty="0"/>
              <a:t>6.	Четыре увеличить на девять.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8164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9837736"/>
              </p:ext>
            </p:extLst>
          </p:nvPr>
        </p:nvGraphicFramePr>
        <p:xfrm>
          <a:off x="1243012" y="2924944"/>
          <a:ext cx="6657975" cy="192661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08675"/>
                <a:gridCol w="3349300"/>
              </a:tblGrid>
              <a:tr h="192661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8+9</a:t>
                      </a:r>
                      <a:endParaRPr lang="ru-RU" sz="11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4+5=9</a:t>
                      </a:r>
                      <a:endParaRPr lang="ru-RU" sz="11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56</a:t>
                      </a:r>
                      <a:endParaRPr lang="ru-RU" sz="11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</a:t>
                      </a:r>
                      <a:endParaRPr lang="ru-RU" sz="11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5+67+5</a:t>
                      </a:r>
                      <a:endParaRPr lang="ru-RU" sz="11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Равенство</a:t>
                      </a:r>
                      <a:endParaRPr lang="ru-RU" sz="11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Неравенство</a:t>
                      </a:r>
                      <a:endParaRPr lang="ru-RU" sz="11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Выражение</a:t>
                      </a:r>
                      <a:endParaRPr lang="ru-RU" sz="11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Двузначное число</a:t>
                      </a:r>
                      <a:endParaRPr lang="ru-RU" sz="11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Четное однозначное число</a:t>
                      </a:r>
                      <a:endParaRPr lang="ru-RU" sz="11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Нечетное однозначное число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Игра «Четное – нечетное»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Ученики работают в парах. Один называет четное число, другой нечетное и т.д.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Соедини знаковую математическую запись с её названием</a:t>
            </a: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407698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674</TotalTime>
  <Words>428</Words>
  <Application>Microsoft Office PowerPoint</Application>
  <PresentationFormat>Экран (4:3)</PresentationFormat>
  <Paragraphs>59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Формирование математической грамотности у обучающихся начальных классов </vt:lpstr>
      <vt:lpstr>Презентация PowerPoint</vt:lpstr>
      <vt:lpstr>Презентация PowerPoint</vt:lpstr>
      <vt:lpstr>- Соедини стрелками начало и конец предложения. Цена показывает  -  сколько стоит один предмет. Количество показывает- сколько предметов мы купили. Стоимость – это то, что мы заплатили за всю покупку.  - Продолжи фразу Чтобы найти стоимость,…. цену умножаем на количество. Чтобы найти цену,….. стоимость делим на количество. Чтобы найти количество,….. стоимость делим на цену.  </vt:lpstr>
      <vt:lpstr>1. Сколько сдачи ты получишь с каждой покупки, если у тебя купюра 50 руб.,а ты купишь: один йогурт (32 руб. )? одно мороженое (26 руб. )? 2. Дима заметил, что упаковка сока стоила 36 руб. Через некоторое время его цену снизили на 8 руб. По какой цене стали продавать сок? </vt:lpstr>
      <vt:lpstr>Внеурочная деятельность. Занимательная математика </vt:lpstr>
      <vt:lpstr>Задания для развития математической речи при работе с числовыми упражнениями</vt:lpstr>
      <vt:lpstr>  Учащимся даётся задание записать данные числовые выражения в тетрадь и найти их значения. Затем из «сюрпризного конверта» дети достают карточку со словесными формулировками данных числовых выражений. Им необходимо отметить знаком «+» те формулировки, которые соответствуют данным числовым выражениям:  </vt:lpstr>
      <vt:lpstr>Игра «Четное – нечетное» Ученики работают в парах. Один называет четное число, другой нечетное и т.д.  Соедини знаковую математическую запись с её названием.</vt:lpstr>
      <vt:lpstr>Опрокинутые слова.</vt:lpstr>
      <vt:lpstr>Использование цифровых платформ.</vt:lpstr>
      <vt:lpstr>Задания на составление верных связных высказываний: прочитайте предложения, вставив пропущенные слова: От … слагаемых … не меняется;  чтобы к числу прибавить сумму, нужно к числу прибавить .. слагаемое, а потом к полученному итогу .. второе слагаемое; Применяя данные слова и выражения, составьте известное вам правило: слагаемое, сумма, найти, вычесть, неизвестное, слагаемое, другое, чтобы, нужно, из. </vt:lpstr>
      <vt:lpstr> Используя информацию из текста, заполни таблицу. Познакомимся поближе с двумя из 12 морей России. Они очень разные, хотя оба прекрасны. Разница начинается уже с названий: Белое и Чёрное.</vt:lpstr>
      <vt:lpstr>Благодарю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Альбина</dc:creator>
  <cp:lastModifiedBy>Света</cp:lastModifiedBy>
  <cp:revision>12</cp:revision>
  <dcterms:created xsi:type="dcterms:W3CDTF">2022-06-05T07:12:03Z</dcterms:created>
  <dcterms:modified xsi:type="dcterms:W3CDTF">2022-06-06T07:13:33Z</dcterms:modified>
</cp:coreProperties>
</file>