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cxn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cxn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3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cxn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cxn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" name="PlaceHolder 6"/>
          <p:cNvSpPr>
            <a:spLocks noGrp="1"/>
          </p:cNvSpPr>
          <p:nvPr>
            <p:ph type="title"/>
          </p:nvPr>
        </p:nvSpPr>
        <p:spPr>
          <a:xfrm>
            <a:off x="457200" y="702720"/>
            <a:ext cx="82288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cxn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cxn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45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46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cxn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cxn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48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cxn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cxn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8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89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cxn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0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cxn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91" name="PlaceHolder 6"/>
          <p:cNvSpPr>
            <a:spLocks noGrp="1"/>
          </p:cNvSpPr>
          <p:nvPr>
            <p:ph type="title"/>
          </p:nvPr>
        </p:nvSpPr>
        <p:spPr>
          <a:xfrm>
            <a:off x="457200" y="702720"/>
            <a:ext cx="82288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92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533520" y="1371600"/>
            <a:ext cx="7850880" cy="182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18360" bIns="0" anchor="b">
            <a:normAutofit fontScale="65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5600" b="1" strike="noStrike" spc="-1" dirty="0">
                <a:solidFill>
                  <a:srgbClr val="50E0EA"/>
                </a:solidFill>
                <a:latin typeface="Calibri"/>
              </a:rPr>
              <a:t>Формирование функциональной грамотности на уроках</a:t>
            </a:r>
            <a:r>
              <a:rPr dirty="0"/>
              <a:t/>
            </a:r>
            <a:br>
              <a:rPr dirty="0"/>
            </a:br>
            <a:r>
              <a:rPr lang="ru-RU" sz="5600" b="1" strike="noStrike" spc="-1" dirty="0">
                <a:solidFill>
                  <a:srgbClr val="50E0EA"/>
                </a:solidFill>
                <a:latin typeface="Calibri"/>
              </a:rPr>
              <a:t> физической культуры в 5-7 классах</a:t>
            </a:r>
            <a:endParaRPr lang="ru-RU" sz="5600" b="0" strike="noStrike" spc="-1" dirty="0">
              <a:latin typeface="Arial"/>
            </a:endParaRPr>
          </a:p>
        </p:txBody>
      </p:sp>
      <p:sp>
        <p:nvSpPr>
          <p:cNvPr id="130" name="CustomShape 2"/>
          <p:cNvSpPr/>
          <p:nvPr/>
        </p:nvSpPr>
        <p:spPr>
          <a:xfrm>
            <a:off x="533520" y="3228480"/>
            <a:ext cx="7850880" cy="25047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18360" bIns="45000">
            <a:normAutofit fontScale="42000" lnSpcReduction="20000"/>
          </a:bodyPr>
          <a:lstStyle/>
          <a:p>
            <a:pPr algn="r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 dirty="0">
                <a:solidFill>
                  <a:srgbClr val="FFFFFF"/>
                </a:solidFill>
                <a:latin typeface="Constantia"/>
              </a:rPr>
              <a:t>                        </a:t>
            </a:r>
            <a:endParaRPr lang="ru-RU" sz="26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endParaRPr lang="ru-RU" sz="2600" b="0" strike="noStrike" spc="-1" dirty="0" smtClean="0">
              <a:solidFill>
                <a:srgbClr val="FFFFFF"/>
              </a:solidFill>
              <a:latin typeface="Constantia"/>
            </a:endParaRP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endParaRPr lang="ru-RU" sz="2600" spc="-1" dirty="0">
              <a:solidFill>
                <a:srgbClr val="FFFFFF"/>
              </a:solidFill>
              <a:latin typeface="Constantia"/>
            </a:endParaRP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endParaRPr lang="ru-RU" sz="2600" b="0" strike="noStrike" spc="-1" dirty="0" smtClean="0">
              <a:solidFill>
                <a:srgbClr val="FFFFFF"/>
              </a:solidFill>
              <a:latin typeface="Constantia"/>
            </a:endParaRP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 dirty="0" smtClean="0">
                <a:solidFill>
                  <a:srgbClr val="FFFFFF"/>
                </a:solidFill>
                <a:latin typeface="Constantia"/>
              </a:rPr>
              <a:t>Подготовила</a:t>
            </a:r>
            <a:r>
              <a:rPr lang="ru-RU" sz="2600" b="0" strike="noStrike" spc="-1" dirty="0">
                <a:solidFill>
                  <a:srgbClr val="FFFFFF"/>
                </a:solidFill>
                <a:latin typeface="Constantia"/>
              </a:rPr>
              <a:t>: учитель       </a:t>
            </a:r>
            <a:endParaRPr lang="ru-RU" sz="26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 dirty="0">
                <a:solidFill>
                  <a:srgbClr val="FFFFFF"/>
                </a:solidFill>
                <a:latin typeface="Constantia"/>
              </a:rPr>
              <a:t>физической культуры      </a:t>
            </a:r>
            <a:r>
              <a:rPr lang="ru-RU" sz="4800" spc="-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 </a:t>
            </a: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r>
              <a:rPr lang="ru-RU" sz="4800" spc="-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4800" spc="-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изической культуры</a:t>
            </a: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r>
              <a:rPr lang="ru-RU" sz="4800" b="0" strike="noStrike" spc="-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Алёна Сергеевна</a:t>
            </a: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endParaRPr lang="ru-RU" sz="26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 dirty="0">
                <a:solidFill>
                  <a:srgbClr val="FFFFFF"/>
                </a:solidFill>
                <a:latin typeface="Constantia"/>
              </a:rPr>
              <a:t> </a:t>
            </a:r>
            <a:endParaRPr lang="ru-RU" sz="2600" b="0" strike="noStrike" spc="-1" dirty="0"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3997378" cy="217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626760" y="2448000"/>
            <a:ext cx="8228880" cy="151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0"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5000" b="0" strike="noStrike" spc="-1">
                <a:solidFill>
                  <a:srgbClr val="04617B"/>
                </a:solidFill>
                <a:latin typeface="Calibri"/>
              </a:rPr>
              <a:t>Спасибо за внимание!</a:t>
            </a:r>
            <a:endParaRPr lang="ru-RU" sz="5000" b="0" strike="noStrike" spc="-1">
              <a:latin typeface="Arial"/>
            </a:endParaRPr>
          </a:p>
        </p:txBody>
      </p:sp>
      <p:pic>
        <p:nvPicPr>
          <p:cNvPr id="160" name="Рисунок 159"/>
          <p:cNvPicPr/>
          <p:nvPr/>
        </p:nvPicPr>
        <p:blipFill>
          <a:blip r:embed="rId2"/>
          <a:stretch/>
        </p:blipFill>
        <p:spPr>
          <a:xfrm rot="21587400">
            <a:off x="878400" y="793440"/>
            <a:ext cx="1068480" cy="2093760"/>
          </a:xfrm>
          <a:prstGeom prst="rect">
            <a:avLst/>
          </a:prstGeom>
          <a:ln>
            <a:noFill/>
          </a:ln>
        </p:spPr>
      </p:pic>
      <p:pic>
        <p:nvPicPr>
          <p:cNvPr id="161" name="Рисунок 160"/>
          <p:cNvPicPr/>
          <p:nvPr/>
        </p:nvPicPr>
        <p:blipFill>
          <a:blip r:embed="rId3"/>
          <a:stretch/>
        </p:blipFill>
        <p:spPr>
          <a:xfrm>
            <a:off x="5904000" y="4392000"/>
            <a:ext cx="2541960" cy="2033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168964" y="836712"/>
            <a:ext cx="868140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1057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развивать функциональную грамотность на уроках физической культуры?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360000" y="19440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3500"/>
          </a:bodyPr>
          <a:lstStyle/>
          <a:p>
            <a:pPr marL="365760" indent="-255240" algn="just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</a:pPr>
            <a:r>
              <a:rPr lang="ru-RU" sz="2700" b="0" strike="noStrike" spc="-1" dirty="0">
                <a:solidFill>
                  <a:srgbClr val="6D10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на уроках физической культуры </a:t>
            </a:r>
            <a:r>
              <a:rPr lang="ru-RU" sz="27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обеспечить максимальную двигательную активность детей в процессе занятий.  Но мы не должны забывать и о теоретических сведениях. Это могут быть: исторические сведения о виде спорта, правила соревнований, техника выполнения упражнения, примеры возможных ошибок и как их избежать и т.д. Нужно не только рассказывать все это учащимся, но и проверять усвоение ими этих знаний.</a:t>
            </a:r>
            <a:endParaRPr lang="ru-RU" sz="27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 rot="21590400">
            <a:off x="367560" y="905760"/>
            <a:ext cx="7487640" cy="5850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1.  Например, тема урока «Кувырок вперед перекатом назад в стойку на лопатки». Учащиеся читают отрывки текста , составляют в правильном порядке и выполняют упражнение. 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onstantia"/>
                <a:ea typeface="DejaVu Sans"/>
              </a:rPr>
              <a:t>Отрывки текста: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-Переворачиваясь через голову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-Принять упор присев далее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-Из упора присев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-Удерживать туловище в вертикальном положении.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-Наклоняя голову вперед,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-Поднять их вверх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-Сделать перекат на шею и лопатки взять группировку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-Перекат назад лежа на спине,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-Руками опереться в поясницу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onstantia"/>
                <a:ea typeface="DejaVu Sans"/>
              </a:rPr>
              <a:t>Правильно: </a:t>
            </a: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Из упора присев ,наклоняя голову вперед, переворачиваясь через голову, сделать перекат на шею и лопатки взять группировку ,принять упор присев далее , перекат назад лежа на спине, выпрямляя ноги, поднять их вверх, руками опереться в поясницу, удерживать туловище в вертикальном положении.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t/>
            </a:r>
            <a:br/>
            <a:endParaRPr lang="ru-RU" sz="1800" b="0" strike="noStrike" spc="-1">
              <a:latin typeface="Arial"/>
            </a:endParaRPr>
          </a:p>
        </p:txBody>
      </p:sp>
      <p:sp>
        <p:nvSpPr>
          <p:cNvPr id="134" name="CustomShape 2"/>
          <p:cNvSpPr/>
          <p:nvPr/>
        </p:nvSpPr>
        <p:spPr>
          <a:xfrm>
            <a:off x="432000" y="371520"/>
            <a:ext cx="8305200" cy="70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4617B"/>
                </a:solidFill>
                <a:latin typeface="Calibri"/>
              </a:rPr>
              <a:t>Формирование читательской грамотности: 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135" name="Рисунок 134"/>
          <p:cNvPicPr/>
          <p:nvPr/>
        </p:nvPicPr>
        <p:blipFill>
          <a:blip r:embed="rId2"/>
          <a:stretch/>
        </p:blipFill>
        <p:spPr>
          <a:xfrm>
            <a:off x="6104160" y="2016000"/>
            <a:ext cx="2679480" cy="1902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576000" y="510120"/>
            <a:ext cx="769968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4617B"/>
                </a:solidFill>
                <a:latin typeface="Calibri"/>
              </a:rPr>
              <a:t>Формирование читательской грамотности: 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504000" y="1296000"/>
            <a:ext cx="8082000" cy="3638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2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2. Чтение с пометками.</a:t>
            </a:r>
            <a:r>
              <a:rPr lang="ru-RU" sz="18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 </a:t>
            </a:r>
            <a:endParaRPr lang="ru-RU" sz="1800" b="0" strike="noStrike" spc="-1" dirty="0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18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    </a:t>
            </a:r>
            <a:r>
              <a:rPr lang="ru-RU" sz="22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 Предлагаю учащимся прочесть текст, делая пометки для того, чтобы подготовить выступление на 1-2 минуты для одноклассников. Темы текстов могут быть самыми разнообразными. </a:t>
            </a:r>
            <a:endParaRPr lang="ru-RU" sz="2200" b="0" strike="noStrike" spc="-1" dirty="0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2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 На уроке учащимся был предложен текст о технике безопасности при занятиях легкой атлетикой. </a:t>
            </a:r>
            <a:endParaRPr lang="ru-RU" sz="2200" b="0" strike="noStrike" spc="-1" dirty="0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2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   Например, о технике безопасности, о ЗОЖ,  о каких-  то интересных фактах, о спортивных играх и т.д.</a:t>
            </a:r>
            <a:endParaRPr lang="ru-RU" sz="2200" b="0" strike="noStrike" spc="-1" dirty="0">
              <a:latin typeface="Arial"/>
            </a:endParaRPr>
          </a:p>
          <a:p>
            <a:pPr marL="274320" indent="-273600">
              <a:lnSpc>
                <a:spcPct val="100000"/>
              </a:lnSpc>
            </a:pPr>
            <a:r>
              <a:rPr lang="ru-RU" sz="22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 </a:t>
            </a:r>
            <a:endParaRPr lang="ru-RU" sz="2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576360" y="510480"/>
            <a:ext cx="769968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4617B"/>
                </a:solidFill>
                <a:latin typeface="Calibri"/>
              </a:rPr>
              <a:t>Формирование читательской грамотности: 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504360" y="1296000"/>
            <a:ext cx="8082000" cy="19554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200" b="0" strike="noStrike" spc="-1" dirty="0">
                <a:solidFill>
                  <a:srgbClr val="000000"/>
                </a:solidFill>
                <a:latin typeface="Constantia"/>
                <a:ea typeface="Microsoft YaHei"/>
              </a:rPr>
              <a:t>3. </a:t>
            </a:r>
            <a:r>
              <a:rPr lang="ru-RU" sz="19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Ребусы, кроссворды. </a:t>
            </a:r>
            <a:endParaRPr lang="ru-RU" sz="19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19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     В начале урока учащимся были предложены ребусы для самостоятельного формулирования темы урока.  Разгадав ребусы, учащиеся смогли самостоятельно сформулировать тему урока «Спортивные игры». Таким же образом можно предложить разгадать кроссворд.</a:t>
            </a:r>
            <a:endParaRPr lang="ru-RU" sz="19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0" name="Рисунок 139"/>
          <p:cNvPicPr/>
          <p:nvPr/>
        </p:nvPicPr>
        <p:blipFill>
          <a:blip r:embed="rId2"/>
          <a:stretch/>
        </p:blipFill>
        <p:spPr>
          <a:xfrm>
            <a:off x="604440" y="3273422"/>
            <a:ext cx="1987200" cy="716760"/>
          </a:xfrm>
          <a:prstGeom prst="rect">
            <a:avLst/>
          </a:prstGeom>
          <a:ln>
            <a:noFill/>
          </a:ln>
        </p:spPr>
      </p:pic>
      <p:pic>
        <p:nvPicPr>
          <p:cNvPr id="141" name="Рисунок 140"/>
          <p:cNvPicPr/>
          <p:nvPr/>
        </p:nvPicPr>
        <p:blipFill>
          <a:blip r:embed="rId3"/>
          <a:stretch/>
        </p:blipFill>
        <p:spPr>
          <a:xfrm>
            <a:off x="2915816" y="3219259"/>
            <a:ext cx="2366280" cy="747360"/>
          </a:xfrm>
          <a:prstGeom prst="rect">
            <a:avLst/>
          </a:prstGeom>
          <a:ln>
            <a:noFill/>
          </a:ln>
        </p:spPr>
      </p:pic>
      <p:pic>
        <p:nvPicPr>
          <p:cNvPr id="142" name="Рисунок 141"/>
          <p:cNvPicPr/>
          <p:nvPr/>
        </p:nvPicPr>
        <p:blipFill>
          <a:blip r:embed="rId4"/>
          <a:stretch/>
        </p:blipFill>
        <p:spPr>
          <a:xfrm>
            <a:off x="5868144" y="3273422"/>
            <a:ext cx="1654920" cy="694080"/>
          </a:xfrm>
          <a:prstGeom prst="rect">
            <a:avLst/>
          </a:prstGeom>
          <a:ln>
            <a:noFill/>
          </a:ln>
        </p:spPr>
      </p:pic>
      <p:pic>
        <p:nvPicPr>
          <p:cNvPr id="143" name="Рисунок 142"/>
          <p:cNvPicPr/>
          <p:nvPr/>
        </p:nvPicPr>
        <p:blipFill>
          <a:blip r:embed="rId5"/>
          <a:stretch/>
        </p:blipFill>
        <p:spPr>
          <a:xfrm>
            <a:off x="2592000" y="4289040"/>
            <a:ext cx="3460320" cy="1974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482760" y="720000"/>
            <a:ext cx="8228880" cy="43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4617B"/>
                </a:solidFill>
                <a:latin typeface="Calibri"/>
              </a:rPr>
              <a:t>Формирование математической грамотности: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504000" y="1515240"/>
            <a:ext cx="8228880" cy="438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274320" indent="-27360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1. На уроках по теме: «Метание в вертикальные цели» учащимся предлагается игра «Дартс», где они за три попытки набирают определенное количество баллов и самостоятельно их считают.</a:t>
            </a:r>
            <a:endParaRPr lang="ru-RU" sz="2600" b="0" strike="noStrike" spc="-1">
              <a:latin typeface="Arial"/>
            </a:endParaRPr>
          </a:p>
        </p:txBody>
      </p:sp>
      <p:pic>
        <p:nvPicPr>
          <p:cNvPr id="146" name="Рисунок 145"/>
          <p:cNvPicPr/>
          <p:nvPr/>
        </p:nvPicPr>
        <p:blipFill>
          <a:blip r:embed="rId2"/>
          <a:stretch/>
        </p:blipFill>
        <p:spPr>
          <a:xfrm>
            <a:off x="3312000" y="3384000"/>
            <a:ext cx="2663640" cy="3023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457200" y="704160"/>
            <a:ext cx="8228880" cy="128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0" anchor="b">
            <a:normAutofit/>
          </a:bodyPr>
          <a:lstStyle/>
          <a:p>
            <a:pPr>
              <a:lnSpc>
                <a:spcPct val="100000"/>
              </a:lnSpc>
            </a:pPr>
            <a:r>
              <a:t/>
            </a:r>
            <a:br/>
            <a:endParaRPr lang="ru-RU" sz="1800" b="0" strike="noStrike" spc="-1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266760" y="1728000"/>
            <a:ext cx="7220880" cy="280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67500" lnSpcReduction="10000"/>
          </a:bodyPr>
          <a:lstStyle/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 </a:t>
            </a:r>
            <a:r>
              <a:rPr lang="ru-RU" sz="2600" b="1" strike="noStrike" spc="-1">
                <a:solidFill>
                  <a:srgbClr val="000000"/>
                </a:solidFill>
                <a:latin typeface="Constantia"/>
              </a:rPr>
              <a:t>2. </a:t>
            </a: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Игра с баскетбольным мячом «21»</a:t>
            </a:r>
            <a:endParaRPr lang="ru-RU" sz="2600" b="0" strike="noStrike" spc="-1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Начинается игра с того, что игрок № 1 совершает бросок в кольцо с установленной точки. Броски осуществляются до первого промаха.</a:t>
            </a:r>
            <a:endParaRPr lang="ru-RU" sz="2600" b="0" strike="noStrike" spc="-1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При промахе мяч переходит другому игроку. </a:t>
            </a:r>
            <a:endParaRPr lang="ru-RU" sz="2600" b="0" strike="noStrike" spc="-1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Очки насчитываются как правило следующим образом: первый бросок - 3 очка, второй бросок  — 2 очка, третий бросок  — 1 очко. Игроки самостоятельно считают свои очки.</a:t>
            </a:r>
            <a:endParaRPr lang="ru-RU" sz="2600" b="0" strike="noStrike" spc="-1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Выигрывает первый игрок, набравший 21 очко. Последний бросок необходимо выполнить из-за трехочковой.</a:t>
            </a:r>
            <a:endParaRPr lang="ru-RU" sz="2600" b="0" strike="noStrike" spc="-1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endParaRPr lang="ru-RU" sz="2600" b="0" strike="noStrike" spc="-1"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457200" y="726120"/>
            <a:ext cx="81630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4617B"/>
                </a:solidFill>
                <a:latin typeface="Calibri"/>
              </a:rPr>
              <a:t>Формирование математической грамотности: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457200" y="7041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0" anchor="b">
            <a:normAutofit fontScale="79500" lnSpcReduction="10000"/>
          </a:bodyPr>
          <a:lstStyle/>
          <a:p>
            <a:pPr>
              <a:lnSpc>
                <a:spcPct val="100000"/>
              </a:lnSpc>
            </a:pPr>
            <a:r>
              <a:rPr lang="ru-RU" sz="5000" b="0" strike="noStrike" spc="-1">
                <a:solidFill>
                  <a:srgbClr val="04617B"/>
                </a:solidFill>
                <a:latin typeface="Calibri"/>
              </a:rPr>
              <a:t>Формирование креативного мышления:</a:t>
            </a:r>
            <a:r>
              <a:t/>
            </a:r>
            <a:br/>
            <a:endParaRPr lang="ru-RU" sz="5000" b="0" strike="noStrike" spc="-1">
              <a:latin typeface="Arial"/>
            </a:endParaRPr>
          </a:p>
        </p:txBody>
      </p:sp>
      <p:sp>
        <p:nvSpPr>
          <p:cNvPr id="151" name="CustomShape 2"/>
          <p:cNvSpPr/>
          <p:nvPr/>
        </p:nvSpPr>
        <p:spPr>
          <a:xfrm>
            <a:off x="432000" y="1731240"/>
            <a:ext cx="8228880" cy="316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74320" indent="-27360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1.</a:t>
            </a:r>
            <a:r>
              <a:rPr lang="ru-RU" sz="2200" b="0" strike="noStrike" spc="-1">
                <a:solidFill>
                  <a:srgbClr val="000000"/>
                </a:solidFill>
                <a:latin typeface="Constantia"/>
              </a:rPr>
              <a:t> На уроке по теме: «Спортивные игры» учащимся было дано творческое задание -нарисовать эмблему спортивных игр.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lang="ru-RU" sz="2200" b="0" strike="noStrike" spc="-1">
              <a:latin typeface="Arial"/>
            </a:endParaRPr>
          </a:p>
          <a:p>
            <a:pPr marL="274320" indent="-27360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lang="ru-RU" sz="2200" b="0" strike="noStrike" spc="-1">
                <a:solidFill>
                  <a:srgbClr val="000000"/>
                </a:solidFill>
                <a:latin typeface="Constantia"/>
              </a:rPr>
              <a:t>2. На уроке по теме: «Полоса препятствий» учащимся предлагается составить свою полосу препятствий и объяснить, какое это препятствие в естественных условиях.</a:t>
            </a:r>
            <a:endParaRPr lang="ru-RU" sz="2200" b="0" strike="noStrike" spc="-1">
              <a:latin typeface="Arial"/>
            </a:endParaRPr>
          </a:p>
        </p:txBody>
      </p:sp>
      <p:pic>
        <p:nvPicPr>
          <p:cNvPr id="152" name="Рисунок 151"/>
          <p:cNvPicPr/>
          <p:nvPr/>
        </p:nvPicPr>
        <p:blipFill>
          <a:blip r:embed="rId2"/>
          <a:stretch/>
        </p:blipFill>
        <p:spPr>
          <a:xfrm>
            <a:off x="4493520" y="2778840"/>
            <a:ext cx="1558800" cy="1180800"/>
          </a:xfrm>
          <a:prstGeom prst="rect">
            <a:avLst/>
          </a:prstGeom>
          <a:ln>
            <a:noFill/>
          </a:ln>
        </p:spPr>
      </p:pic>
      <p:pic>
        <p:nvPicPr>
          <p:cNvPr id="153" name="Рисунок 152"/>
          <p:cNvPicPr/>
          <p:nvPr/>
        </p:nvPicPr>
        <p:blipFill>
          <a:blip r:embed="rId3"/>
          <a:stretch/>
        </p:blipFill>
        <p:spPr>
          <a:xfrm>
            <a:off x="2548800" y="2808000"/>
            <a:ext cx="1770840" cy="1223640"/>
          </a:xfrm>
          <a:prstGeom prst="rect">
            <a:avLst/>
          </a:prstGeom>
          <a:ln>
            <a:noFill/>
          </a:ln>
        </p:spPr>
      </p:pic>
      <p:pic>
        <p:nvPicPr>
          <p:cNvPr id="154" name="Рисунок 153"/>
          <p:cNvPicPr/>
          <p:nvPr/>
        </p:nvPicPr>
        <p:blipFill>
          <a:blip r:embed="rId4"/>
          <a:stretch/>
        </p:blipFill>
        <p:spPr>
          <a:xfrm>
            <a:off x="1368000" y="2520000"/>
            <a:ext cx="1079640" cy="1518120"/>
          </a:xfrm>
          <a:prstGeom prst="rect">
            <a:avLst/>
          </a:prstGeom>
          <a:ln>
            <a:noFill/>
          </a:ln>
        </p:spPr>
      </p:pic>
      <p:pic>
        <p:nvPicPr>
          <p:cNvPr id="155" name="Рисунок 154"/>
          <p:cNvPicPr/>
          <p:nvPr/>
        </p:nvPicPr>
        <p:blipFill>
          <a:blip r:embed="rId5"/>
          <a:stretch/>
        </p:blipFill>
        <p:spPr>
          <a:xfrm>
            <a:off x="6336000" y="2592000"/>
            <a:ext cx="1240920" cy="1472400"/>
          </a:xfrm>
          <a:prstGeom prst="rect">
            <a:avLst/>
          </a:prstGeom>
          <a:ln>
            <a:noFill/>
          </a:ln>
        </p:spPr>
      </p:pic>
      <p:pic>
        <p:nvPicPr>
          <p:cNvPr id="156" name="Рисунок 155"/>
          <p:cNvPicPr/>
          <p:nvPr/>
        </p:nvPicPr>
        <p:blipFill>
          <a:blip r:embed="rId6"/>
          <a:stretch/>
        </p:blipFill>
        <p:spPr>
          <a:xfrm>
            <a:off x="2952000" y="5194440"/>
            <a:ext cx="1992960" cy="1429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432000" y="1523880"/>
            <a:ext cx="7678080" cy="4163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274320" indent="-273600">
              <a:lnSpc>
                <a:spcPct val="100000"/>
              </a:lnSpc>
              <a:spcBef>
                <a:spcPts val="519"/>
              </a:spcBef>
            </a:pPr>
            <a:r>
              <a:rPr lang="ru-RU" sz="2400" b="0" strike="noStrike" spc="-1">
                <a:solidFill>
                  <a:srgbClr val="000000"/>
                </a:solidFill>
                <a:latin typeface="Constantia"/>
              </a:rPr>
              <a:t>3. Учащимся было предложено следующее домашнее задание: придумать 1-2 упражнения с дополнительными предметами для проведения разминки. На следующем уроке учащиеся самостоятельно провели разминку с дополнительными предметами. 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504000" y="504000"/>
            <a:ext cx="784764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4617B"/>
                </a:solidFill>
                <a:latin typeface="Calibri"/>
              </a:rPr>
              <a:t>Формирование креативного мышления: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3971</TotalTime>
  <Words>365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на уроках физкультуры</dc:title>
  <dc:creator>Ползователь</dc:creator>
  <cp:lastModifiedBy>Евгений Медведь</cp:lastModifiedBy>
  <cp:revision>249</cp:revision>
  <dcterms:created xsi:type="dcterms:W3CDTF">2021-10-13T13:19:29Z</dcterms:created>
  <dcterms:modified xsi:type="dcterms:W3CDTF">2022-05-03T10:33:23Z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38</vt:i4>
  </property>
</Properties>
</file>